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7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5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2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6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6" r:id="rId3"/>
    <p:sldId id="277" r:id="rId4"/>
    <p:sldId id="278" r:id="rId5"/>
    <p:sldId id="279" r:id="rId6"/>
    <p:sldId id="288" r:id="rId7"/>
    <p:sldId id="271" r:id="rId8"/>
    <p:sldId id="280" r:id="rId9"/>
    <p:sldId id="281" r:id="rId10"/>
    <p:sldId id="283" r:id="rId11"/>
    <p:sldId id="286" r:id="rId12"/>
    <p:sldId id="287" r:id="rId13"/>
    <p:sldId id="272" r:id="rId14"/>
    <p:sldId id="268" r:id="rId15"/>
    <p:sldId id="257" r:id="rId16"/>
    <p:sldId id="266" r:id="rId17"/>
    <p:sldId id="273" r:id="rId18"/>
    <p:sldId id="285" r:id="rId19"/>
    <p:sldId id="275" r:id="rId20"/>
    <p:sldId id="293" r:id="rId21"/>
    <p:sldId id="282" r:id="rId22"/>
    <p:sldId id="267" r:id="rId23"/>
    <p:sldId id="269" r:id="rId24"/>
    <p:sldId id="270" r:id="rId25"/>
    <p:sldId id="284" r:id="rId26"/>
    <p:sldId id="292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00"/>
    <a:srgbClr val="00CC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52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85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359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621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4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8167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880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8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596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544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69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76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9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040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634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20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1362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84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92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748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035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68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968F-DB3B-4314-A93F-6ADFA737193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B51B-7871-4E94-A9A0-F52C1A2562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47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437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6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22.jpeg" Type="http://schemas.openxmlformats.org/officeDocument/2006/relationships/image"/><Relationship Id="rId3" Target="../media/image17.jpeg" Type="http://schemas.openxmlformats.org/officeDocument/2006/relationships/image"/><Relationship Id="rId7" Target="../media/image2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0.jpeg" Type="http://schemas.openxmlformats.org/officeDocument/2006/relationships/image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38.jpeg" Type="http://schemas.openxmlformats.org/officeDocument/2006/relationships/image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2.png" Type="http://schemas.openxmlformats.org/officeDocument/2006/relationships/image"/><Relationship Id="rId5" Target="../media/image41.gif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44.png" Type="http://schemas.openxmlformats.org/officeDocument/2006/relationships/image"/></Relationships>
</file>

<file path=ppt/slides/_rels/slide18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7" Target="../media/image4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48.jpeg" Type="http://schemas.openxmlformats.org/officeDocument/2006/relationships/image"/><Relationship Id="rId5" Target="../media/image47.jpe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52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22.xml.rels><?xml version="1.0" encoding="UTF-8" standalone="yes" ?><Relationships xmlns="http://schemas.openxmlformats.org/package/2006/relationships"><Relationship Id="rId3" Target="../media/image5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58.png" Type="http://schemas.openxmlformats.org/officeDocument/2006/relationships/image"/><Relationship Id="rId4" Target="../media/image57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2.png" Type="http://schemas.openxmlformats.org/officeDocument/2006/relationships/image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63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Relationship Id="rId4" Target="../media/image64.pn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8" Target="../media/image8.png" Type="http://schemas.openxmlformats.org/officeDocument/2006/relationships/image"/><Relationship Id="rId3" Target="../media/image3.jpeg" Type="http://schemas.openxmlformats.org/officeDocument/2006/relationships/image"/><Relationship Id="rId7" Target="../media/image7.jpe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4.gif" Type="http://schemas.openxmlformats.org/officeDocument/2006/relationships/image"/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8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724" y="329783"/>
            <a:ext cx="8364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КОМБИНИРОВАННОГО ВИДА «СОЛНЫШКО» ДЯТЬКОВСКОГО РАЙОНА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4359" y="1798818"/>
            <a:ext cx="72552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ПОЗНАВАТЕЛЬНО-ИССЛЕДОВАТЕЛЬСКИЙ ПРОЕКТ</a:t>
            </a:r>
          </a:p>
          <a:p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«ЗАКОНЫ УЛИЦ И ДОРОГ»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51304" y="4489632"/>
            <a:ext cx="4826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endParaRPr lang="ru-RU" sz="1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Буйневич Инна Александровна, воспитатель</a:t>
            </a:r>
          </a:p>
          <a:p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0124" y="6006064"/>
            <a:ext cx="190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ДЯТЬКОВО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25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5680" y="293991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Историческая сказка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Сегодня начинается.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Прошлое про ПДД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Узнать нам полается.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</p:txBody>
      </p:sp>
      <p:pic>
        <p:nvPicPr>
          <p:cNvPr id="2053" name="Picture 5" descr="F:\пдд рамка\20201106_10420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23659" y="1692378"/>
            <a:ext cx="4792150" cy="478800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5243" y="2983642"/>
            <a:ext cx="2638757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08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F:\пдд рамка\20201106_1042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68" y="240726"/>
            <a:ext cx="2808000" cy="280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дд рамка\20201106_1042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4040" y="240726"/>
            <a:ext cx="2808000" cy="280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пдд рамка\20201106_1044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368" y="3606253"/>
            <a:ext cx="2808000" cy="28080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пдд рамка\20201106_1041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8000" y="3613512"/>
            <a:ext cx="2808000" cy="280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пдд рамка\20201106_10414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7277" y="225736"/>
            <a:ext cx="2808000" cy="280800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:\пдд рамка\20201106_10444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9187" y="3598522"/>
            <a:ext cx="2808000" cy="2808000"/>
          </a:xfrm>
          <a:prstGeom prst="rect">
            <a:avLst/>
          </a:prstGeom>
          <a:noFill/>
          <a:ln>
            <a:solidFill>
              <a:srgbClr val="00CC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8367" y="2987371"/>
            <a:ext cx="6571271" cy="147732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indent="228600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Лет этак 2000 назад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В Греции, при Цезаре,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endParaRPr lang="ru-RU" b="1" dirty="0" smtClean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endParaRPr lang="ru-RU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На </a:t>
            </a:r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колесницах и телегах</a:t>
            </a:r>
            <a:endParaRPr lang="ru-RU" sz="2000" b="1" dirty="0">
              <a:solidFill>
                <a:srgbClr val="FF0000"/>
              </a:solidFill>
              <a:latin typeface="Comic Sans MS" panose="030F0702030302020204" pitchFamily="66" charset="0"/>
              <a:ea typeface="Times New Roman"/>
            </a:endParaRPr>
          </a:p>
          <a:p>
            <a:pPr indent="228600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/>
              </a:rPr>
              <a:t>По улицам все ездили.</a:t>
            </a:r>
            <a:endParaRPr lang="ru-RU" sz="2000" b="1" dirty="0">
              <a:solidFill>
                <a:srgbClr val="FF0000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5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082" y="240601"/>
            <a:ext cx="2556000" cy="2556000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9644" y="240601"/>
            <a:ext cx="2417790" cy="255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63" y="240601"/>
            <a:ext cx="2555999" cy="255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45489" y="3148767"/>
            <a:ext cx="3786395" cy="340336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2026" y="2796601"/>
            <a:ext cx="747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Виртуальная экскурсия «По главной улице нашего города»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4405" y="3447165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Город, в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котором с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тобой мы живем,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Можно по 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праву сравнить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с букварем.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Азбукой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улиц, проспектов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, дорог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Город дает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нам все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время урок.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Вот она, азбука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,—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н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ад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головой: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Знаки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развешаны вдоль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мостовой.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Азбуку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города помни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всегда,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Чтоб не </a:t>
            </a:r>
            <a:r>
              <a:rPr lang="ru-RU" sz="16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случилась с </a:t>
            </a:r>
            <a:r>
              <a:rPr lang="ru-RU" sz="1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тобою беда.</a:t>
            </a:r>
            <a:endParaRPr lang="ru-RU" sz="1600" b="1" i="0" dirty="0">
              <a:solidFill>
                <a:srgbClr val="7030A0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6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иваныч\Desktop\история пдд\DSC079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9723" y="267295"/>
            <a:ext cx="3747541" cy="288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иваныч\Desktop\история пдд\DSC025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7184" y="267295"/>
            <a:ext cx="3840000" cy="288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иваныч\Desktop\история пдд\DSC01793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576339" y="3312255"/>
            <a:ext cx="2788171" cy="288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1533" y="3068619"/>
            <a:ext cx="357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Макет улицы</a:t>
            </a:r>
            <a:endParaRPr lang="ru-RU" b="1" u="sng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6223" y="6222236"/>
            <a:ext cx="304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Уголок книги по ПДД</a:t>
            </a:r>
            <a:endParaRPr lang="ru-RU" b="1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158" y="530411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Оформлен материал и для детей</a:t>
            </a:r>
          </a:p>
          <a:p>
            <a:pPr algn="ctr"/>
            <a:r>
              <a:rPr lang="ru-RU" sz="1600" b="1" dirty="0">
                <a:solidFill>
                  <a:srgbClr val="003300"/>
                </a:solidFill>
                <a:latin typeface="Comic Sans MS" panose="030F0702030302020204" pitchFamily="66" charset="0"/>
              </a:rPr>
              <a:t>Стихи, загадки для новых затей</a:t>
            </a:r>
            <a:r>
              <a:rPr lang="ru-RU" sz="1600" dirty="0">
                <a:solidFill>
                  <a:srgbClr val="000000"/>
                </a:solidFill>
                <a:latin typeface="Times New Roman, serif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870418" y="5439691"/>
            <a:ext cx="705921" cy="3693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8418" y="356690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 детском саду есть комната,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Где можно детвору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Легко и непроизвольно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Увлечь в сюжетную игру.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Наглядности и транспорт,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Макеты и дома.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Здесь детские желания</a:t>
            </a:r>
          </a:p>
          <a:p>
            <a:pPr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Сбываются всегда!</a:t>
            </a:r>
            <a:endParaRPr lang="ru-RU" sz="14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30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по пдд (51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ваныч\Desktop\история пдд\DSC089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2718" y="284813"/>
            <a:ext cx="3726001" cy="2484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ваныч\Desktop\история пдд\DSC089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855" y="284813"/>
            <a:ext cx="3725999" cy="2484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ыч\Desktop\история пдд\DSC089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51967"/>
            <a:ext cx="4136489" cy="2757659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ваныч\Desktop\история пдд\DSC0870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705" y="4407440"/>
            <a:ext cx="3254299" cy="216953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6820" y="3207111"/>
            <a:ext cx="282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Все дети любят рисовать.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каждый смело нарисует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Всё, что его </a:t>
            </a:r>
            <a:r>
              <a:rPr lang="ru-RU" sz="12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интересует</a:t>
            </a:r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Всё нарисуют, были б краски.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Да лист бумаги на столе,</a:t>
            </a:r>
          </a:p>
          <a:p>
            <a:pPr algn="ctr"/>
            <a:r>
              <a:rPr lang="ru-RU" sz="1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мир в семье и на Земле!</a:t>
            </a:r>
            <a:endParaRPr lang="ru-RU" sz="1200" b="1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54" y="2738395"/>
            <a:ext cx="918147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Творческая деятельность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Цель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:</a:t>
            </a: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 формирование осознанно-правильного отношения к соблюдению правил дорожного </a:t>
            </a:r>
            <a:r>
              <a:rPr lang="ru-RU" sz="1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движения.</a:t>
            </a:r>
            <a:r>
              <a:rPr lang="ru-RU" sz="1200" dirty="0">
                <a:solidFill>
                  <a:srgbClr val="002060"/>
                </a:solidFill>
                <a:latin typeface="Comic Sans MS" panose="030F0702030302020204" pitchFamily="66" charset="0"/>
              </a:rPr>
              <a:t> </a:t>
            </a:r>
            <a:r>
              <a:rPr lang="ru-RU" sz="1100" b="1" u="sng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endParaRPr lang="ru-RU" sz="11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29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 descr="C:\Users\иваныч\Desktop\история пдд\DSC045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086" y="189597"/>
            <a:ext cx="3648000" cy="273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889" y="181841"/>
            <a:ext cx="3653374" cy="273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2935" y="3814046"/>
            <a:ext cx="3843754" cy="288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03196" y="3799532"/>
            <a:ext cx="3829813" cy="288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799" y="2894376"/>
            <a:ext cx="86524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Аппликация Ах! Что можно творить из бумаги! Как будто мы просто маги!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3484" y="2972736"/>
            <a:ext cx="7737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</a:rPr>
              <a:t>Закреплять и расширять знания детей о правилах дорожного движения, о транспорте, о дорожных знаках</a:t>
            </a:r>
            <a:endParaRPr lang="ru-RU" sz="1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</a:rPr>
              <a:t>Воспитывать культуру поведения на дороге</a:t>
            </a:r>
            <a:endParaRPr lang="ru-RU" sz="1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</a:rPr>
              <a:t>Закрепить знания о дорожных знаках через аппликацию</a:t>
            </a:r>
            <a:endParaRPr lang="ru-RU" sz="1000" dirty="0">
              <a:solidFill>
                <a:srgbClr val="7030A0"/>
              </a:solidFill>
              <a:latin typeface="Calibri" panose="020F0502020204030204" pitchFamily="34" charset="0"/>
            </a:endParaRPr>
          </a:p>
          <a:p>
            <a:pPr marL="628650" indent="-1714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</a:rPr>
              <a:t>Воспитывать у детей желание знать и соблюдать правила дорожного 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движения.</a:t>
            </a:r>
            <a:endParaRPr lang="ru-RU" sz="1000" b="0" i="0" dirty="0"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052" y="3138892"/>
            <a:ext cx="25835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Программное содержание:</a:t>
            </a:r>
            <a:endParaRPr lang="ru-RU" sz="1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12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иваныч\Desktop\история пдд\Знакомство с дорожным знаком Дет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467" y="358775"/>
            <a:ext cx="4428000" cy="2952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:\DCIM\101MSDCF\DSC045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32175"/>
            <a:ext cx="4080000" cy="306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4767" y="2109068"/>
            <a:ext cx="4572000" cy="9079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Times New Roman"/>
              </a:rPr>
              <a:t>Правила дорожные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Times New Roman"/>
              </a:rPr>
              <a:t>Не так уж и сложны,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  <a:cs typeface="Times New Roman"/>
              </a:rPr>
              <a:t> Только в жизни правила 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Calibri"/>
              </a:rPr>
              <a:t>Очень всем нужны.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26" descr="Анимированные дорожные знаки (37 фото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6175" y="306966"/>
            <a:ext cx="177165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858" y="3666375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Жизненных правил много на свете</a:t>
            </a:r>
          </a:p>
          <a:p>
            <a:pPr lvl="0"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Обеспечить безопасность мы обязаны детям</a:t>
            </a:r>
          </a:p>
          <a:p>
            <a:pPr lvl="0"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Система работы должна быть во всём</a:t>
            </a:r>
          </a:p>
          <a:p>
            <a:pPr lvl="0" algn="ctr">
              <a:lnSpc>
                <a:spcPts val="1470"/>
              </a:lnSpc>
            </a:pP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 будет эффективен </a:t>
            </a:r>
            <a:r>
              <a:rPr lang="ru-RU" sz="1400" b="1" dirty="0" err="1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педметод</a:t>
            </a:r>
            <a:r>
              <a:rPr lang="ru-RU" sz="14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и приём.</a:t>
            </a:r>
          </a:p>
        </p:txBody>
      </p:sp>
      <p:pic>
        <p:nvPicPr>
          <p:cNvPr id="8" name="Picture 22" descr="https://www.clipartmax.com/png/full/90-906794_traffic-light-pedestrian-crossing-cartoon-%E6%96%91%E9%A6%AC%E7%B7%9A-%E5%8D%A1%E9%80%9A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512" y="4731088"/>
            <a:ext cx="2945626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1248" y="301002"/>
            <a:ext cx="6051643" cy="28110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Что за странные полоски    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На асфальте у дорожки?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Это зебра, так и знай!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И быстрее отвечай</a:t>
            </a:r>
            <a:r>
              <a:rPr lang="ru-RU" b="1" u="sng" dirty="0" smtClean="0">
                <a:solidFill>
                  <a:srgbClr val="7030A0"/>
                </a:solidFill>
                <a:ea typeface="Calibri"/>
                <a:cs typeface="Times New Roman"/>
              </a:rPr>
              <a:t>:  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Где же это появилось?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endParaRPr lang="ru-RU" b="1" dirty="0" smtClean="0">
              <a:solidFill>
                <a:srgbClr val="7030A0"/>
              </a:solidFill>
              <a:ea typeface="Calibri"/>
              <a:cs typeface="Times New Roman"/>
            </a:endParaRP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       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endParaRPr lang="ru-RU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 algn="ctr"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Что за город?</a:t>
            </a:r>
          </a:p>
          <a:p>
            <a:pPr lvl="0" algn="ctr"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/>
              </a:rPr>
              <a:t> Как случилось</a:t>
            </a: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?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Дорожные учёные из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   Великобритании</a:t>
            </a:r>
          </a:p>
          <a:p>
            <a:pPr algn="ctr">
              <a:lnSpc>
                <a:spcPts val="12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/>
              </a:rPr>
              <a:t>      Поделились знаниями.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078" y="1598712"/>
            <a:ext cx="6415982" cy="480867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87156" flipH="1">
            <a:off x="6743512" y="2274364"/>
            <a:ext cx="2721211" cy="40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46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1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H:\DCIM\101MSDCF\DSC045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390085" y="236072"/>
            <a:ext cx="3057992" cy="2171376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:\DCIM\101MSDCF\DSC0452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5644" y="1390321"/>
            <a:ext cx="3094481" cy="2376000"/>
          </a:xfrm>
          <a:prstGeom prst="rect">
            <a:avLst/>
          </a:prstGeom>
          <a:ln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H:\DCIM\101MSDCF\DSC045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4031" y="3817347"/>
            <a:ext cx="3600000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:\DCIM\101MSDCF\DSC0452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50697" y="146132"/>
            <a:ext cx="2521216" cy="262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H:\DCIM\101MSDCF\DSC045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2138" y="3841367"/>
            <a:ext cx="3600000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96" y="281055"/>
            <a:ext cx="2727895" cy="1029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это кто ещё стоит,</a:t>
            </a: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мне палочкой грозит?</a:t>
            </a: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не палка - это жезл</a:t>
            </a:r>
          </a:p>
          <a:p>
            <a:pPr>
              <a:lnSpc>
                <a:spcPts val="1200"/>
              </a:lnSpc>
              <a:spcAft>
                <a:spcPts val="8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инспектор ДПС!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5769" y="277413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Теории много мы детям даём</a:t>
            </a:r>
          </a:p>
          <a:p>
            <a:pPr marL="0" marR="0" lvl="0" indent="0" algn="ctr" defTabSz="91440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Занятия, беседы – утром и днём.</a:t>
            </a:r>
          </a:p>
          <a:p>
            <a:pPr marL="0" marR="0" lvl="0" indent="0" algn="ctr" defTabSz="91440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И </a:t>
            </a: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практике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 уделяем большое внимание,</a:t>
            </a:r>
          </a:p>
          <a:p>
            <a:pPr marL="0" marR="0" lvl="0" indent="0" algn="ctr" defTabSz="914400" eaLnBrk="1" fontAlgn="auto" latinLnBrk="0" hangingPunct="1">
              <a:lnSpc>
                <a:spcPts val="14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Она закрепляет у дошкольников знания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2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иваныч\Desktop\Новая папка\DSC045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737" y="212541"/>
            <a:ext cx="2862000" cy="381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иваныч\Desktop\Новая папка\DSC04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2379" y="2707769"/>
            <a:ext cx="2862000" cy="381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22552" y="330834"/>
            <a:ext cx="33321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Легко всё переносится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С площадки в детский сад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И детям предлагается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Проблем дорожных ряд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Выход из ситуации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Найдется непременно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Ведь мальчики и девочки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Играют одновременно.</a:t>
            </a:r>
            <a:endParaRPr lang="ru-RU" sz="16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781" y="4050979"/>
            <a:ext cx="4903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Сюжетно-ролевая – ведущая игра!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Создать в саду условия – удачная пора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/>
              </a:rPr>
              <a:t>.</a:t>
            </a:r>
            <a:endParaRPr lang="ru-RU" sz="1600" b="1" dirty="0">
              <a:solidFill>
                <a:srgbClr val="C00000"/>
              </a:solidFill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5138" y="4749425"/>
            <a:ext cx="45487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3300"/>
                </a:solidFill>
                <a:latin typeface="Comic Sans MS" panose="030F0702030302020204" pitchFamily="66" charset="0"/>
                <a:ea typeface="Times New Roman"/>
              </a:rPr>
              <a:t>Дети старшей </a:t>
            </a: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  <a:ea typeface="Times New Roman"/>
              </a:rPr>
              <a:t>группы.</a:t>
            </a:r>
            <a:endParaRPr lang="ru-RU" sz="1600" b="1" dirty="0">
              <a:solidFill>
                <a:srgbClr val="0033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  <a:ea typeface="Times New Roman"/>
              </a:rPr>
              <a:t>Самостоятельно подбирают уже атрибуты.</a:t>
            </a:r>
            <a:endParaRPr lang="ru-RU" sz="1600" b="1" dirty="0">
              <a:solidFill>
                <a:srgbClr val="0033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  <a:ea typeface="Times New Roman"/>
              </a:rPr>
              <a:t>Распределяют роли, готовят макет.</a:t>
            </a:r>
            <a:endParaRPr lang="ru-RU" sz="1600" b="1" dirty="0">
              <a:solidFill>
                <a:srgbClr val="003300"/>
              </a:solidFill>
              <a:latin typeface="Comic Sans MS" panose="030F0702030302020204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3300"/>
                </a:solidFill>
                <a:latin typeface="Comic Sans MS" panose="030F0702030302020204" pitchFamily="66" charset="0"/>
                <a:ea typeface="Times New Roman"/>
              </a:rPr>
              <a:t>Вот и получился тематический сюжет!</a:t>
            </a:r>
            <a:endParaRPr lang="ru-RU" sz="1600" b="1" dirty="0">
              <a:solidFill>
                <a:srgbClr val="003300"/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32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4361" y="329785"/>
            <a:ext cx="7764904" cy="5670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АКТУАЛЬНОСТЬ ПРОЕКТА</a:t>
            </a:r>
            <a:endParaRPr lang="ru-RU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каждым годом интенсивность движения транспорта на дорогах России возрастает, а вместе с этим увеличивается и количество дорожно-транспортных происшествий. Особую тревогу вызывает рост числа пострадавших детей. Поэтому важную роль в предупреждении травматизма на дорогах играет ознакомление дошкольников с правилами дорожного движения.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Дети часто становятся причиной дорожно-транспортных происшествий: выбегают на проезжую часть, выезжают на самокате или велосипеде на дорогу, вырываются из рук родителей при переходе улицы и пытаются перебежать ее. 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 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Основными причинами детского дорожно-транспортного травматизма являются незнание и нарушение правил движения, неправильное поведение на улице и детская безнадзорность. Дети, предоставленные сами себе, не обращают должного внимания на опасности на дороге. Они еще не умеют в полной мере управлять своим поведением, не в состоянии правильно определить расстояние до приближающейся машины и ее скорость, переоценивают собственные возможности, считают себя быстрыми и ловкими. Избежать опасности можно, лишь обучая детей Правилам дорожного движения с самого раннего возраста.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Поэтому в нашем  дошкольном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учреждении, МАДОУ ДС КВ «Солнышко»,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разработана система мер по профилактике детского дорожно-транспортного травматизма и изучения детьми правил дорожной азбуки.</a:t>
            </a:r>
            <a:endParaRPr lang="ru-RU" sz="1600" dirty="0">
              <a:latin typeface="Times New Roman"/>
              <a:ea typeface="Times New Roman"/>
            </a:endParaRPr>
          </a:p>
          <a:p>
            <a:pPr>
              <a:lnSpc>
                <a:spcPts val="147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Данная работа ведётся в течение всего учебного года. Важно отметить, что в этом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процессе  задействованы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не только педагоги и воспитанники, но и родители, а также представители </a:t>
            </a:r>
            <a:r>
              <a:rPr lang="ru-RU" dirty="0">
                <a:latin typeface="Times New Roman"/>
                <a:ea typeface="Times New Roman"/>
              </a:rPr>
              <a:t>социальных институтов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1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131" y="266467"/>
            <a:ext cx="8019737" cy="291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95507">
              <a:lnSpc>
                <a:spcPct val="115000"/>
              </a:lnSpc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этап. Заключительный: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95507">
              <a:lnSpc>
                <a:spcPct val="11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 работы</a:t>
            </a:r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95507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Велопробег «Безопасная дорога»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95507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 </a:t>
            </a: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«Правила дорожные знать каждому положено!»</a:t>
            </a:r>
            <a:endParaRPr lang="ru-RU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995507">
              <a:lnSpc>
                <a:spcPct val="115000"/>
              </a:lnSpc>
              <a:spcAft>
                <a:spcPts val="100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результата проекта в виде презентации и альбома.</a:t>
            </a:r>
            <a:endParaRPr lang="ru-RU" dirty="0">
              <a:solidFill>
                <a:srgbClr val="0033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95507">
              <a:lnSpc>
                <a:spcPct val="115000"/>
              </a:lnSpc>
            </a:pPr>
            <a:r>
              <a:rPr lang="ru-RU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Воспитанники на данном этапе исследования понимают, что каждый человек должен знать и соблюдать правила дорожного движения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18813" y="3185728"/>
            <a:ext cx="3907255" cy="19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1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иваныч\Desktop\история пдд\DSC039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98083"/>
            <a:ext cx="4080000" cy="306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иваныч\Desktop\история пдд\DSC0396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3029" y="290124"/>
            <a:ext cx="3648000" cy="273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иваныч\Desktop\история пдд\DSC039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854" y="290124"/>
            <a:ext cx="3648000" cy="2736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050" y="367392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Если ходишь в детский сад,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То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ещё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ты маловат!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И кататься по дороге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Тебе вряд ли разрешат!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Можешь 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ты кататься смело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 </a:t>
            </a:r>
            <a:r>
              <a:rPr lang="ru-RU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дорожкам вокруг сада</a:t>
            </a: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На дороге же не дело</a:t>
            </a:r>
            <a:b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C00000"/>
                </a:solidFill>
                <a:latin typeface="Comic Sans MS" panose="030F0702030302020204" pitchFamily="66" charset="0"/>
              </a:rPr>
              <a:t>Появляться детворе!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79853" y="2156783"/>
            <a:ext cx="2191401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На двух колесах </a:t>
            </a:r>
            <a:r>
              <a:rPr lang="ru-RU" altLang="ru-RU" sz="1000" b="1" dirty="0">
                <a:solidFill>
                  <a:srgbClr val="FFFF00"/>
                </a:solidFill>
                <a:latin typeface="Arial Unicode MS"/>
              </a:rPr>
              <a:t> </a:t>
            </a:r>
            <a:r>
              <a:rPr lang="ru-RU" altLang="ru-RU" sz="1000" b="1" dirty="0" smtClean="0">
                <a:solidFill>
                  <a:srgbClr val="FFFF00"/>
                </a:solidFill>
                <a:latin typeface="Arial Unicode MS"/>
              </a:rPr>
              <a:t>я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качу.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Двумя педалями</a:t>
            </a:r>
            <a:r>
              <a:rPr kumimoji="0" lang="ru-RU" altLang="ru-RU" sz="10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в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ерчу.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За руль держусь,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Гляжу вперед — </a:t>
            </a:r>
            <a:r>
              <a:rPr lang="ru-RU" altLang="ru-RU" sz="1000" b="1" dirty="0">
                <a:solidFill>
                  <a:srgbClr val="FFFF00"/>
                </a:solidFill>
                <a:latin typeface="Arial Unicode MS"/>
              </a:rPr>
              <a:t>я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 знаю,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 Unicode MS"/>
              </a:rPr>
              <a:t>Скоро поворот!</a:t>
            </a:r>
            <a: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Unicode MS"/>
              </a:rPr>
              <a:t/>
            </a:r>
            <a:br>
              <a:rPr kumimoji="0" lang="ru-RU" altLang="ru-RU" sz="1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 Unicode MS"/>
              </a:rPr>
            </a:b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687" y="3113417"/>
            <a:ext cx="264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  <a:latin typeface="Comic Sans MS" panose="030F0702030302020204" pitchFamily="66" charset="0"/>
              </a:rPr>
              <a:t>ВЕЛОПРОБЕГ</a:t>
            </a:r>
            <a:endParaRPr lang="ru-RU" b="1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0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09" y="256766"/>
            <a:ext cx="3891426" cy="2916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иваныч\Desktop\история пдд\DSC0415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0550" y="3589418"/>
            <a:ext cx="4032000" cy="3024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509" y="379855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Осенью музыкальный праздник в саду.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 программе 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он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 году.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Дети инсценируют, танцуют и поют.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Правила дорожные нарушать не дают!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Театрализованные представления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Имеют 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большое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значение.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Положительные эмоции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Улучшают усвоение.</a:t>
            </a:r>
            <a:endParaRPr lang="ru-RU" sz="16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7177" y="3220086"/>
            <a:ext cx="684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Праздник «Правила дорожные знать каждому положено!»</a:t>
            </a:r>
            <a:endParaRPr lang="ru-RU" dirty="0">
              <a:solidFill>
                <a:srgbClr val="0033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84363" y="256766"/>
            <a:ext cx="3883810" cy="29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1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иваныч\Desktop\история пдд\DSC041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861" y="265061"/>
            <a:ext cx="3744000" cy="2808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иваныч\Desktop\история пдд\DSC041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3849" y="3601342"/>
            <a:ext cx="3600000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иваныч\Desktop\история пдд\DSC0413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314" y="3601342"/>
            <a:ext cx="3600000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1705" y="3092228"/>
            <a:ext cx="505658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систему работы входят развлечения: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Спортивные соревнования, музыкальные предпочтения.</a:t>
            </a:r>
            <a:endParaRPr lang="ru-RU" sz="1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6113" y="310512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Знаки дорожные закрепляют.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</a:pPr>
            <a:r>
              <a:rPr lang="ru-RU" sz="135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Сигналы светофора вспоминают.</a:t>
            </a:r>
            <a:endParaRPr lang="ru-RU" sz="12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1476" y="265061"/>
            <a:ext cx="3734640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2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976038"/>
            <a:ext cx="4572000" cy="3202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95507"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9744" y="579121"/>
            <a:ext cx="836451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познавательно-исследовательского проекта </a:t>
            </a:r>
            <a:r>
              <a:rPr lang="ru-RU" alt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«Законы улиц и дорог»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проведённых нами исследований мы пришли к выводу, что правила дорожного движения и знаки имеют очень древнюю историю и играют важную роль в нашей жизни.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и соблюдение детьми правил дорожного движения ведёт к снижению детского дорожно-транспортного травматизма. Поэтому очень важно с раннего дошкольного возраста учить детей осознанно-правильному поведению на дороге.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считаем, что данная работа должна всегда находиться в поле пристального внимания педагогов, а, значит, необходимо постоянное совершенствование в организации работы по профилактике дорожно-транспортного травматизма.</a:t>
            </a:r>
          </a:p>
          <a:p>
            <a:pPr lvl="0"/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641772"/>
            <a:ext cx="4572000" cy="143885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47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Жизненных правил много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свете</a:t>
            </a:r>
          </a:p>
          <a:p>
            <a:pPr lvl="0" algn="ctr">
              <a:lnSpc>
                <a:spcPts val="1470"/>
              </a:lnSpc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безопасность мы обязаны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детям.</a:t>
            </a:r>
          </a:p>
          <a:p>
            <a:pPr lvl="0" algn="ctr">
              <a:lnSpc>
                <a:spcPts val="1470"/>
              </a:lnSpc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работы должна быть во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всём</a:t>
            </a:r>
          </a:p>
          <a:p>
            <a:pPr lvl="0" algn="ctr">
              <a:lnSpc>
                <a:spcPts val="1470"/>
              </a:lnSpc>
            </a:pP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>
              <a:lnSpc>
                <a:spcPts val="147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будет эффективен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педметод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приём!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9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97" y="13771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0583" y="580698"/>
            <a:ext cx="71112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Н. Н. Авдеева, О. Л. Князева, Р. Б.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ru-RU" sz="14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Учебное пособие по основам безопасности жизнедеятельности детей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дошкольного возраста»– М.: ООО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«Издательство АСТ-ЛТД»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1998. – 160 с. Белая К. Ю. Я и моя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безопасность.</a:t>
            </a:r>
            <a:r>
              <a:rPr lang="ru-RU" sz="1400" u="sng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</a:t>
            </a:r>
            <a:r>
              <a:rPr lang="ru-RU" sz="1400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словарь в картинках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Мир человека. – М.: Школьная Пресса, 2010. – 48.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Н. Н. Авдеева, О. Л. Князева, Р. Б.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М. Д.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«Безопасность на улицах и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Методическое пособие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детьми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дошкольного возраста». – М.: ООО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«Издательство АСТ-ЛТД»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1997.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Белая К. Ю.,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Зимонина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 Н.,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Кондрыкинская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 А. Как обеспечить безопасность дошкольников. Конспекты по основам безопасности детей дошкольного возраста. Книга для воспитателей детского сада. – М.: Просвещение, 2004.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Вдовиченко Л. А.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«Ребенок на улице»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«Детство-пресс»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2008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Л. Б.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Поддубная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движения подготовительная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- Волгоград,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«Корифей»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2009.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В. Н. Кирьянов «Профилактика детского 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дорожно-транспортного травматизма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методическое пособие. - М., 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«Тритий </a:t>
            </a:r>
            <a:r>
              <a:rPr lang="ru-RU" sz="1400" i="1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</a:t>
            </a: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2000 г.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Хромцева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Г. Воспитание безопасного поведения в быту детей дошкольного возраста. Учебное пособие. – М.: Педагогическое общество России, 2005.</a:t>
            </a:r>
          </a:p>
          <a:p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Хромцева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Г. Воспитание безопасного поведения дошкольников на улице. Учебное пособие – М.: Центр педагогического образования, 2007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b="0" i="0" dirty="0" smtClean="0">
                <a:solidFill>
                  <a:srgbClr val="00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9. Интернет ресурсы.</a:t>
            </a:r>
            <a:endParaRPr lang="ru-RU" sz="1400" b="0" i="0" dirty="0">
              <a:solidFill>
                <a:srgbClr val="00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00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4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6723" y="443749"/>
            <a:ext cx="53105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Наш дружный </a:t>
            </a:r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и творческий </a:t>
            </a:r>
            <a:r>
              <a:rPr lang="ru-RU" b="1" smtClean="0">
                <a:solidFill>
                  <a:srgbClr val="C00000"/>
                </a:solidFill>
                <a:latin typeface="Comic Sans MS" panose="030F0702030302020204" pitchFamily="66" charset="0"/>
              </a:rPr>
              <a:t>педколлектив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Приложил немало сил,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Чтоб в детский сад «Солнышко», друзья,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ПДД пришли не зря!</a:t>
            </a: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Чтоб усвоили все </a:t>
            </a:r>
            <a:r>
              <a:rPr lang="ru-RU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дети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lvl="0"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Нет важнее правил этих!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/>
          <a:srcRect/>
          <a:stretch/>
        </p:blipFill>
        <p:spPr>
          <a:xfrm>
            <a:off x="178239" y="443749"/>
            <a:ext cx="1378634" cy="28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3545" y="3251748"/>
            <a:ext cx="5486400" cy="105296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098792" y="3446243"/>
            <a:ext cx="2882235" cy="28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56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977" y="855227"/>
            <a:ext cx="7742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представления детей о правилах дорожного движения, об истории их возникновения.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возникновения светофора и дорожных знаков;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у детей навыки и умения вести наблюдения за дорожной обстановкой;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пособствовать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освоению детьми практических навыков поведения в различных ситуациях дорожного движения;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 осознанно-правильного поведения на дороге.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результат: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Дети узнают историю возникновения светофора и дорожных знаков, расширят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 в </a:t>
            </a: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вопросах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соблюдения правил дорожного движения;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сформируется самостоятельность и ответственность в любой дорожной ситуации;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сознательное отношение к своим и чужим поступкам.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6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16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54439" y="335183"/>
            <a:ext cx="81321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 реализации </a:t>
            </a: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1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этап. Подготовительный:</a:t>
            </a:r>
            <a:r>
              <a:rPr kumimoji="0" lang="ru-RU" alt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необходимых условий для реализации проекта</a:t>
            </a:r>
            <a:endParaRPr kumimoji="0" lang="ru-RU" altLang="ru-RU" sz="1800" b="0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актуализация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 детей на основе   модели трех вопросов: «Что мы знаем?»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хотим узнать?» «Как мы будем познавать?»;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подбор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детской и педагогической литературы;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накопление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дидактического материала;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цикл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наблюдений за проезжей частью дороги около детского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сада.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i="1" kern="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altLang="ru-RU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абота</a:t>
            </a:r>
            <a:r>
              <a:rPr kumimoji="0" lang="ru-RU" alt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родителями: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предложили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принять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в познавательно-исследовательском проекте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b="1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Законы улиц и дорог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kumimoji="0" lang="ru-RU" altLang="ru-RU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Подготовить наглядно – стендовую информацию для родителей: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«Примерные пешеходы», «Как научить ребёнка соблюдать правила дорожного движения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»,                         «    «Детское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автокресло».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Детско-родительская </a:t>
            </a: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рисунков «Дорожная безопасность».</a:t>
            </a:r>
            <a:endParaRPr kumimoji="0" lang="en-US" altLang="ru-RU" sz="1800" b="0" i="0" u="none" strike="noStrike" kern="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97" y="13771"/>
            <a:ext cx="9144793" cy="6858594"/>
          </a:xfrm>
          <a:prstGeom prst="rect">
            <a:avLst/>
          </a:prstGeom>
        </p:spPr>
      </p:pic>
      <p:pic>
        <p:nvPicPr>
          <p:cNvPr id="3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4908" y="445250"/>
            <a:ext cx="3074477" cy="230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98" y="431182"/>
            <a:ext cx="3072000" cy="230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8" y="4394529"/>
            <a:ext cx="2880320" cy="216024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939" y="2893918"/>
            <a:ext cx="2879999" cy="216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558" y="2871233"/>
            <a:ext cx="2833157" cy="2124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72550" y="137046"/>
            <a:ext cx="314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РАБОТА С РОДИТЕЛЯМИ</a:t>
            </a:r>
            <a:endParaRPr lang="ru-RU" sz="1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00248" y="302931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Для взрослых участников </a:t>
            </a:r>
            <a:endParaRPr lang="ru-RU" sz="1600" b="1" dirty="0" smtClean="0">
              <a:solidFill>
                <a:srgbClr val="C00000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algn="ctr">
              <a:lnSpc>
                <a:spcPts val="147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дорожного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движения</a:t>
            </a:r>
          </a:p>
          <a:p>
            <a:pPr algn="ctr">
              <a:lnSpc>
                <a:spcPts val="1470"/>
              </a:lnSpc>
            </a:pP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одобрана информация</a:t>
            </a:r>
          </a:p>
          <a:p>
            <a:pPr algn="ctr">
              <a:lnSpc>
                <a:spcPts val="147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для </a:t>
            </a:r>
            <a:r>
              <a:rPr lang="ru-RU" sz="1600" b="1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размышления.</a:t>
            </a:r>
            <a:endParaRPr lang="ru-RU" sz="1600" b="1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0567" y="4626000"/>
            <a:ext cx="1636025" cy="22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83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иваныч\Desktop\история пдд\DSC045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0004" y="3690813"/>
            <a:ext cx="3600000" cy="270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ваныч\Desktop\история пдд\DSC088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377" y="226994"/>
            <a:ext cx="2160000" cy="324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иваныч\Desktop\история пдд\DSC0889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853" y="226994"/>
            <a:ext cx="2160000" cy="324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иваныч\Desktop\история пдд\DSC088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8615" y="226994"/>
            <a:ext cx="2160000" cy="3240000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615" y="38404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Взаимодействие с социумом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Систематически осуществляется.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Comic Sans MS" panose="030F0702030302020204" pitchFamily="66" charset="0"/>
              </a:rPr>
              <a:t>Родители к пропаганде ПДД привлекаются.</a:t>
            </a:r>
            <a:endParaRPr lang="ru-RU" b="1" i="0" dirty="0">
              <a:solidFill>
                <a:srgbClr val="C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2438" y="5215461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Мамы и папы, не надо спешить,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Жизнью своей вы должны дорожить.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Мы любим вас крепко, пример с вас берём,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И лишь на зелёный сигнал мы пойдём!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4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1587307"/>
              </p:ext>
            </p:extLst>
          </p:nvPr>
        </p:nvGraphicFramePr>
        <p:xfrm>
          <a:off x="755576" y="1700808"/>
          <a:ext cx="7649973" cy="4248472"/>
        </p:xfrm>
        <a:graphic>
          <a:graphicData uri="http://schemas.openxmlformats.org/drawingml/2006/table">
            <a:tbl>
              <a:tblPr firstRow="1" firstCol="1" bandRow="1"/>
              <a:tblGrid>
                <a:gridCol w="2596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82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6462"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знаем?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мы хотим узнать?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ru-RU" sz="1400" b="1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мы будем познавать?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2010"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Знаем</a:t>
                      </a:r>
                      <a:r>
                        <a:rPr lang="ru-RU" sz="1400" dirty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</a:t>
                      </a:r>
                      <a:r>
                        <a:rPr lang="ru-RU" sz="14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дорожные знаки появились давно.</a:t>
                      </a:r>
                    </a:p>
                    <a:p>
                      <a:pPr algn="ctr"/>
                      <a:endParaRPr lang="ru-RU" sz="1400" baseline="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Знаем, что нужно соблюдать правила дорожного движения.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Узнаем</a:t>
                      </a:r>
                      <a:r>
                        <a:rPr lang="ru-RU" sz="1400" baseline="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историю возникновения правил дорожного движения, развития светофора и дорожных знаков.</a:t>
                      </a:r>
                      <a:endParaRPr lang="ru-RU" sz="14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правильно соблюдать правила дорожного движения.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9345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8691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48036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973824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467280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960736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454192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947648" algn="l" defTabSz="986912" rtl="0" eaLnBrk="1" latinLnBrk="0" hangingPunct="1">
                        <a:defRPr sz="1943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endParaRPr lang="ru-RU" sz="1400" dirty="0" smtClean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Спросим у взрослых (родителей, воспитателей). 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Посмотрим в интернете, энциклопедической литературе.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26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МОДЕЛЬ ТРЁХ ВОПРОСОВ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14867" y="4938188"/>
            <a:ext cx="4761389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60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4636" y="42211"/>
            <a:ext cx="8274570" cy="6504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42744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этап. Исследовательский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1042744">
              <a:lnSpc>
                <a:spcPct val="50000"/>
              </a:lnSpc>
              <a:spcAft>
                <a:spcPts val="1000"/>
              </a:spcAft>
              <a:tabLst>
                <a:tab pos="133350" algn="l"/>
                <a:tab pos="6300470" algn="r"/>
              </a:tabLst>
            </a:pPr>
            <a:r>
              <a:rPr lang="ru-RU" sz="1400" i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b="1" i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деятельность: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«Собери дорожный знак»,  «Третий лишний»,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«Безопасный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город», «Верно - неверно», «Вопросы и ответы», «Говорящие дорожные знаки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1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«Цветные автомобили», «Светофор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«Где мы были, мы не скажем, на чём ехали, покажем», «Автоинспектор и водители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1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-  шофёры»,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Мы-пешеходы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«Островок безопасности».</a:t>
            </a:r>
            <a:endParaRPr lang="ru-RU" sz="11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«Дорожных 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очень много»»,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«Мы пешеходы»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др.</a:t>
            </a:r>
            <a:endParaRPr lang="ru-RU" sz="1100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1042744"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 деятельность: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Цикл наблюдений за проезжей частью: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«Дорожный знак «Осторожно, дети!»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нашей улице» (улица Циолковского)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познакомить детей с дорожным знаком «Осторожно, дети», который устанавливается около детских садов, школ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«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транспорта»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(легковой, грузовой, спецтранспорт)»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знакомить детей с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транспортными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средствами, учить различать и называть по внешнему виду грузовые и легковые автомобили, называть основные части автомобиля </a:t>
            </a:r>
            <a:endParaRPr lang="ru-RU" sz="1400" dirty="0" smtClean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Виртуальные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 «История возникновения дорожных </a:t>
            </a: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знаков» Цель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детей с историей возникновения дорожных знаков. Закрепить знания о дорожных знаках, видах светофора. Закрепить в речи название дорожных знаков. Совершенствовать диалогическую форму речи, умение рассуждать.  </a:t>
            </a:r>
            <a:endParaRPr lang="ru-RU" sz="1400" dirty="0" smtClean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экскурсия: «По 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главной улице нашего города». </a:t>
            </a:r>
            <a:r>
              <a:rPr lang="ru-RU" sz="1400" b="1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Познакомить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некоторыми дорожными знаками. Закрепить знание об известных ранее знаках. Формировать навык ориентироваться по дорожным знакам. Закрепить знания детей о сигналах 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светофора.</a:t>
            </a:r>
            <a:endParaRPr lang="ru-RU" sz="1100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6" descr="Анимированные дорожные знаки (37 фото)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7952" y="2402079"/>
            <a:ext cx="1213892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6464" y="6427444"/>
            <a:ext cx="4602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карточками «Правила поведения на дороге».</a:t>
            </a:r>
            <a:endParaRPr lang="ru-RU" sz="1100" b="1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87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94479" y="193262"/>
            <a:ext cx="8349521" cy="207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42744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деятельность:</a:t>
            </a:r>
          </a:p>
          <a:p>
            <a:pPr lvl="0" defTabSz="1042744">
              <a:lnSpc>
                <a:spcPct val="115000"/>
              </a:lnSpc>
              <a:spcAft>
                <a:spcPts val="1000"/>
              </a:spcAft>
            </a:pPr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«Дорожный знак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«В мире дорожных знаков», «Путешествие в страну ПДД»  </a:t>
            </a: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Аппликация</a:t>
            </a:r>
            <a:r>
              <a:rPr lang="ru-RU" sz="1400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«Светофор», «Улица нашего города» (коллективная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1000" b="1" dirty="0">
                <a:solidFill>
                  <a:srgbClr val="003300"/>
                </a:solidFill>
                <a:latin typeface="Comic Sans MS" panose="030F0702030302020204" pitchFamily="66" charset="0"/>
              </a:rPr>
              <a:t> </a:t>
            </a:r>
            <a:endParaRPr lang="ru-RU" sz="1000" b="1" dirty="0" smtClean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lvl="0"/>
            <a:r>
              <a:rPr lang="ru-RU" sz="1000" b="1" dirty="0" smtClean="0">
                <a:solidFill>
                  <a:srgbClr val="003300"/>
                </a:solidFill>
                <a:latin typeface="Comic Sans MS" panose="030F0702030302020204" pitchFamily="66" charset="0"/>
              </a:rPr>
              <a:t>Задачи</a:t>
            </a:r>
            <a:r>
              <a:rPr lang="ru-RU" sz="1000" dirty="0">
                <a:solidFill>
                  <a:srgbClr val="003300"/>
                </a:solidFill>
                <a:latin typeface="Comic Sans MS" panose="030F0702030302020204" pitchFamily="66" charset="0"/>
              </a:rPr>
              <a:t>: закреплять правила дорожного движения, учить применять знания, полученные ранее в практической деятельности.</a:t>
            </a:r>
          </a:p>
          <a:p>
            <a:pPr lvl="0"/>
            <a:r>
              <a:rPr lang="ru-RU" sz="1000" dirty="0">
                <a:solidFill>
                  <a:srgbClr val="003300"/>
                </a:solidFill>
                <a:latin typeface="Comic Sans MS" panose="030F0702030302020204" pitchFamily="66" charset="0"/>
              </a:rPr>
              <a:t> Активизировать мышления детей посредством:</a:t>
            </a:r>
          </a:p>
          <a:p>
            <a:pPr lvl="0">
              <a:lnSpc>
                <a:spcPct val="50000"/>
              </a:lnSpc>
            </a:pPr>
            <a:endParaRPr lang="ru-RU" sz="1000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50000"/>
              </a:lnSpc>
            </a:pPr>
            <a:r>
              <a:rPr lang="ru-RU" sz="1000" dirty="0">
                <a:solidFill>
                  <a:srgbClr val="003300"/>
                </a:solidFill>
                <a:latin typeface="Comic Sans MS" panose="030F0702030302020204" pitchFamily="66" charset="0"/>
              </a:rPr>
              <a:t>- развития способности к определению задач на основе поставленной проблемы,</a:t>
            </a:r>
          </a:p>
          <a:p>
            <a:pPr lvl="0">
              <a:lnSpc>
                <a:spcPct val="50000"/>
              </a:lnSpc>
            </a:pPr>
            <a:endParaRPr lang="ru-RU" sz="1000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50000"/>
              </a:lnSpc>
            </a:pPr>
            <a:r>
              <a:rPr lang="ru-RU" sz="1000" dirty="0">
                <a:solidFill>
                  <a:srgbClr val="003300"/>
                </a:solidFill>
                <a:latin typeface="Comic Sans MS" panose="030F0702030302020204" pitchFamily="66" charset="0"/>
              </a:rPr>
              <a:t>- развития у детей способности к созданию задуманного продукта,</a:t>
            </a:r>
          </a:p>
          <a:p>
            <a:pPr lvl="0">
              <a:lnSpc>
                <a:spcPct val="50000"/>
              </a:lnSpc>
            </a:pPr>
            <a:endParaRPr lang="ru-RU" sz="1000" dirty="0">
              <a:solidFill>
                <a:srgbClr val="003300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50000"/>
              </a:lnSpc>
            </a:pPr>
            <a:r>
              <a:rPr lang="ru-RU" sz="1000" dirty="0">
                <a:solidFill>
                  <a:srgbClr val="003300"/>
                </a:solidFill>
                <a:latin typeface="Comic Sans MS" panose="030F0702030302020204" pitchFamily="66" charset="0"/>
              </a:rPr>
              <a:t>- совершенствования уровня накопленных практических навыков</a:t>
            </a:r>
          </a:p>
          <a:p>
            <a:pPr lvl="0" defTabSz="1042744">
              <a:lnSpc>
                <a:spcPct val="115000"/>
              </a:lnSpc>
              <a:spcAft>
                <a:spcPts val="1000"/>
              </a:spcAft>
            </a:pPr>
            <a:endParaRPr lang="ru-RU" sz="1400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4479" y="1992477"/>
            <a:ext cx="8342811" cy="4390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42744">
              <a:spcAft>
                <a:spcPts val="1000"/>
              </a:spcAf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Коммуникативная деятельность:</a:t>
            </a:r>
          </a:p>
          <a:p>
            <a:pPr marL="285750" lvl="0" indent="-285750" defTabSz="1042744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Ситуативный разговор: </a:t>
            </a:r>
          </a:p>
          <a:p>
            <a:pPr lvl="0" defTabSz="1042744">
              <a:spcAft>
                <a:spcPts val="1000"/>
              </a:spcAft>
            </a:pP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ты думаешь, если бы таких правил не было совсем, лучше или хуже жилось бы людям? Почему?»</a:t>
            </a:r>
          </a:p>
          <a:p>
            <a:pPr lvl="0" defTabSz="1042744">
              <a:spcAft>
                <a:spcPts val="1000"/>
              </a:spcAft>
            </a:pP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«Как ты считаешь, для чего людям нужны правила дорожного движения?» </a:t>
            </a:r>
          </a:p>
          <a:p>
            <a:pPr marL="285750" lvl="0" indent="-285750" defTabSz="1042744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«Первые дорожные знаки», «Всем ребятам надо знать, как по улице шагать», «Зачем нужны дорожные знаки», «Посмотри налево, посмотри направо».</a:t>
            </a: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Беседа с решением проблемной ситуации: </a:t>
            </a:r>
            <a:r>
              <a:rPr lang="ru-RU" sz="1400" b="1" i="1" u="sng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«Примерный пешеход»</a:t>
            </a: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Н. Носов «Автомобиль», Б. Житков «Что я видел» (главы о Москве, улицах, светофоре), Д. Денисова «Как перейти улицу», </a:t>
            </a:r>
            <a:r>
              <a:rPr lang="ru-RU" sz="1400" dirty="0" err="1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С.Михалкова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«Скверные истории».</a:t>
            </a:r>
          </a:p>
          <a:p>
            <a:pPr marL="342900" lvl="0" indent="-342900" defTabSz="1042744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b="1" u="sng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ситуаций</a:t>
            </a: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«Какой должна быть безопасная дорога.» «Помоги Буратино перейти дорогу». «Как машины людям помогают». «Как я иду в детский сад».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Составление рассказов из личного опыта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 я с мамой шёл в детский сад».</a:t>
            </a:r>
          </a:p>
          <a:p>
            <a:pPr lvl="0" defTabSz="1042744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родителями: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консультации, беседы, памятки.</a:t>
            </a:r>
            <a:endParaRPr lang="ru-RU" sz="1400" b="1" i="1" dirty="0">
              <a:solidFill>
                <a:srgbClr val="0033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83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855</TotalTime>
  <Words>1450</Words>
  <Application>Microsoft Office PowerPoint</Application>
  <PresentationFormat>Экран (4:3)</PresentationFormat>
  <Paragraphs>254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77</cp:revision>
  <dcterms:created xsi:type="dcterms:W3CDTF">2020-11-08T10:35:14Z</dcterms:created>
  <dcterms:modified xsi:type="dcterms:W3CDTF">2023-10-24T05:49:45Z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1526076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